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6"/>
  </p:notesMasterIdLst>
  <p:sldIdLst>
    <p:sldId id="280" r:id="rId2"/>
    <p:sldId id="281" r:id="rId3"/>
    <p:sldId id="276" r:id="rId4"/>
    <p:sldId id="282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20"/>
    <a:srgbClr val="A12323"/>
    <a:srgbClr val="AC2626"/>
    <a:srgbClr val="D23636"/>
    <a:srgbClr val="89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1DF2-CDCA-4656-B2BC-587AD1BF6D8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C4F03-C77A-47AA-B9CE-BC9D2DD26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C0AD6B32-BDCA-47F5-8DB8-B5196DB08C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C8B93AC4-6F54-4A3E-A88C-CB8327A10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2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0D021D-3508-4A7C-82D5-D095AA8CA8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BA038A2-2634-448F-BA34-72E73A028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4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/>
            <a:fld id="{ED0D021D-3508-4A7C-82D5-D095AA8CA8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/>
            <a:fld id="{2BA038A2-2634-448F-BA34-72E73A028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666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8600"/>
            <a:ext cx="8686800" cy="6172200"/>
          </a:xfr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800" b="1" u="sng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SOUTH HUNTINGTON SCHOOL DISTRICT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AMERICAN RESCUE PLAN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STAKEHOLDERS MEETING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(2020 – 2023)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C8B93AC4-6F54-4A3E-A88C-CB8327A1067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2" y="3314700"/>
            <a:ext cx="39020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2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407" y="379379"/>
            <a:ext cx="10379413" cy="1527242"/>
          </a:xfrm>
          <a:prstGeom prst="rect">
            <a:avLst/>
          </a:prstGeom>
          <a:solidFill>
            <a:srgbClr val="942020"/>
          </a:solidFill>
          <a:ln w="76200">
            <a:solidFill>
              <a:srgbClr val="000000"/>
            </a:solidFill>
            <a:round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3200" b="1" u="sng" dirty="0">
                <a:solidFill>
                  <a:srgbClr val="FFFFFF"/>
                </a:solidFill>
              </a:rPr>
              <a:t>Coronavirus Response and Relief Supplemental Appropriations Act (CRRSA) </a:t>
            </a:r>
            <a:endParaRPr lang="en-US" sz="3200" b="1" u="sng" dirty="0" smtClean="0">
              <a:solidFill>
                <a:srgbClr val="FFFFFF"/>
              </a:solidFill>
            </a:endParaRPr>
          </a:p>
          <a:p>
            <a:pPr algn="ctr" defTabSz="914400">
              <a:spcBef>
                <a:spcPct val="0"/>
              </a:spcBef>
            </a:pPr>
            <a:r>
              <a:rPr lang="en-US" sz="3200" b="1" u="sng" dirty="0" smtClean="0">
                <a:solidFill>
                  <a:srgbClr val="FFFFFF"/>
                </a:solidFill>
              </a:rPr>
              <a:t>District </a:t>
            </a:r>
            <a:r>
              <a:rPr lang="en-US" sz="3200" b="1" u="sng" dirty="0">
                <a:solidFill>
                  <a:srgbClr val="FFFFFF"/>
                </a:solidFill>
              </a:rPr>
              <a:t>Allocation $5,629,094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8407" y="2094808"/>
            <a:ext cx="10379412" cy="3662541"/>
          </a:xfrm>
          <a:prstGeom prst="rect">
            <a:avLst/>
          </a:prstGeom>
          <a:solidFill>
            <a:srgbClr val="94202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							             </a:t>
            </a:r>
            <a:r>
              <a:rPr lang="en-US" sz="2400" u="sng" dirty="0" smtClean="0">
                <a:solidFill>
                  <a:schemeClr val="bg1"/>
                </a:solidFill>
              </a:rPr>
              <a:t>2020/21</a:t>
            </a:r>
            <a:r>
              <a:rPr lang="en-US" sz="2400" dirty="0" smtClean="0">
                <a:solidFill>
                  <a:schemeClr val="bg1"/>
                </a:solidFill>
              </a:rPr>
              <a:t> 		     </a:t>
            </a:r>
            <a:r>
              <a:rPr lang="en-US" sz="2400" u="sng" dirty="0" smtClean="0">
                <a:solidFill>
                  <a:schemeClr val="bg1"/>
                </a:solidFill>
              </a:rPr>
              <a:t>2021/22</a:t>
            </a:r>
            <a:r>
              <a:rPr lang="en-US" sz="2400" dirty="0" smtClean="0">
                <a:solidFill>
                  <a:schemeClr val="bg1"/>
                </a:solidFill>
              </a:rPr>
              <a:t>	       	   </a:t>
            </a:r>
            <a:r>
              <a:rPr lang="en-US" sz="2400" u="sng" dirty="0">
                <a:solidFill>
                  <a:schemeClr val="bg1"/>
                </a:solidFill>
              </a:rPr>
              <a:t>2022/23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COVID </a:t>
            </a:r>
            <a:r>
              <a:rPr lang="en-US" sz="2400" b="1" u="sng" dirty="0">
                <a:solidFill>
                  <a:schemeClr val="bg1"/>
                </a:solidFill>
              </a:rPr>
              <a:t>19 Response </a:t>
            </a:r>
            <a:endParaRPr lang="en-US" sz="2400" b="1" u="sng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Health </a:t>
            </a:r>
            <a:r>
              <a:rPr lang="en-US" sz="2400" dirty="0">
                <a:solidFill>
                  <a:schemeClr val="bg1"/>
                </a:solidFill>
              </a:rPr>
              <a:t>&amp; Safety: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$ </a:t>
            </a:r>
            <a:r>
              <a:rPr lang="en-US" sz="2400" dirty="0">
                <a:solidFill>
                  <a:schemeClr val="bg1"/>
                </a:solidFill>
              </a:rPr>
              <a:t>1,360,000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Cleaning/Disinfecting Products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&amp; </a:t>
            </a:r>
            <a:r>
              <a:rPr lang="en-US" sz="2000" dirty="0">
                <a:solidFill>
                  <a:schemeClr val="bg1"/>
                </a:solidFill>
              </a:rPr>
              <a:t>PPE Supplies and Equipment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Academic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smtClean="0">
                <a:solidFill>
                  <a:schemeClr val="bg1"/>
                </a:solidFill>
              </a:rPr>
              <a:t>					      $ </a:t>
            </a:r>
            <a:r>
              <a:rPr lang="en-US" sz="2400" dirty="0">
                <a:solidFill>
                  <a:schemeClr val="bg1"/>
                </a:solidFill>
              </a:rPr>
              <a:t>2,200,000 </a:t>
            </a:r>
            <a:r>
              <a:rPr lang="en-US" sz="2400" dirty="0" smtClean="0">
                <a:solidFill>
                  <a:schemeClr val="bg1"/>
                </a:solidFill>
              </a:rPr>
              <a:t>            $ </a:t>
            </a:r>
            <a:r>
              <a:rPr lang="en-US" sz="2400" dirty="0">
                <a:solidFill>
                  <a:schemeClr val="bg1"/>
                </a:solidFill>
              </a:rPr>
              <a:t>1,528,800 </a:t>
            </a:r>
            <a:r>
              <a:rPr lang="en-US" sz="2400" dirty="0" smtClean="0">
                <a:solidFill>
                  <a:schemeClr val="bg1"/>
                </a:solidFill>
              </a:rPr>
              <a:t>   $ </a:t>
            </a:r>
            <a:r>
              <a:rPr lang="en-US" sz="2400" dirty="0">
                <a:solidFill>
                  <a:schemeClr val="bg1"/>
                </a:solidFill>
              </a:rPr>
              <a:t>540,294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chemeClr val="bg1"/>
                </a:solidFill>
              </a:rPr>
              <a:t>Certified Permanent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Substitute Teachers</a:t>
            </a:r>
          </a:p>
        </p:txBody>
      </p:sp>
    </p:spTree>
    <p:extLst>
      <p:ext uri="{BB962C8B-B14F-4D97-AF65-F5344CB8AC3E}">
        <p14:creationId xmlns:p14="http://schemas.microsoft.com/office/powerpoint/2010/main" val="1581692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706" y="90108"/>
            <a:ext cx="8853690" cy="667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15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407" y="379379"/>
            <a:ext cx="10379413" cy="1070042"/>
          </a:xfrm>
          <a:prstGeom prst="rect">
            <a:avLst/>
          </a:prstGeom>
          <a:solidFill>
            <a:srgbClr val="942020"/>
          </a:solidFill>
          <a:ln w="76200">
            <a:solidFill>
              <a:srgbClr val="000000"/>
            </a:solidFill>
            <a:round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3200" b="1" u="sng" dirty="0" smtClean="0">
                <a:solidFill>
                  <a:srgbClr val="FFFFFF"/>
                </a:solidFill>
              </a:rPr>
              <a:t>Additional $6.123 Million Foundation Aid Allocation 2021/2022 School Year</a:t>
            </a:r>
            <a:endParaRPr lang="en-US" sz="3200" b="1" u="sng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8406" y="1664891"/>
            <a:ext cx="10379413" cy="5056924"/>
          </a:xfrm>
          <a:prstGeom prst="rect">
            <a:avLst/>
          </a:prstGeom>
          <a:solidFill>
            <a:srgbClr val="942020"/>
          </a:solidFill>
          <a:ln w="76200">
            <a:solidFill>
              <a:srgbClr val="000000"/>
            </a:solidFill>
            <a:round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• </a:t>
            </a:r>
            <a:r>
              <a:rPr lang="en-US" dirty="0" smtClean="0">
                <a:solidFill>
                  <a:srgbClr val="FFFFFF"/>
                </a:solidFill>
              </a:rPr>
              <a:t>Tax Levy Reduction                                                                              		$ 1,210,000 </a:t>
            </a:r>
          </a:p>
          <a:p>
            <a:pPr defTabSz="914400">
              <a:spcBef>
                <a:spcPct val="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• </a:t>
            </a:r>
            <a:r>
              <a:rPr lang="en-US" dirty="0" smtClean="0">
                <a:solidFill>
                  <a:srgbClr val="FFFFFF"/>
                </a:solidFill>
              </a:rPr>
              <a:t>Academic Pandemic </a:t>
            </a:r>
            <a:r>
              <a:rPr lang="en-US" dirty="0">
                <a:solidFill>
                  <a:srgbClr val="FFFFFF"/>
                </a:solidFill>
              </a:rPr>
              <a:t>Response Positions</a:t>
            </a:r>
            <a:r>
              <a:rPr lang="en-US" dirty="0" smtClean="0">
                <a:solidFill>
                  <a:srgbClr val="FFFFFF"/>
                </a:solidFill>
              </a:rPr>
              <a:t>:				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$ </a:t>
            </a:r>
            <a:r>
              <a:rPr lang="en-US" dirty="0">
                <a:solidFill>
                  <a:srgbClr val="FFFFFF"/>
                </a:solidFill>
              </a:rPr>
              <a:t>1,513,000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Speech Teachers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Special Education Teacher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ENL Teacher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Reading Teacher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Social Studies/Science/Behavior Specialist (partial positions)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Technology Integration Coach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Makerspace Teacher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Teaching Assistants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	– Office Staff Support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• Reduction in use of </a:t>
            </a:r>
            <a:r>
              <a:rPr lang="en-US" dirty="0" smtClean="0">
                <a:solidFill>
                  <a:srgbClr val="FFFFFF"/>
                </a:solidFill>
              </a:rPr>
              <a:t>Reserves						 </a:t>
            </a:r>
            <a:r>
              <a:rPr lang="en-US" dirty="0">
                <a:solidFill>
                  <a:srgbClr val="FFFFFF"/>
                </a:solidFill>
              </a:rPr>
              <a:t>$ 1,000,000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• Technology Upgrades &amp; </a:t>
            </a:r>
            <a:r>
              <a:rPr lang="en-US" dirty="0" smtClean="0">
                <a:solidFill>
                  <a:srgbClr val="FFFFFF"/>
                </a:solidFill>
              </a:rPr>
              <a:t>Enhancements					 </a:t>
            </a:r>
            <a:r>
              <a:rPr lang="en-US" dirty="0">
                <a:solidFill>
                  <a:srgbClr val="FFFFFF"/>
                </a:solidFill>
              </a:rPr>
              <a:t>$ 1,000,000 </a:t>
            </a:r>
          </a:p>
          <a:p>
            <a:pPr defTabSz="91440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</a:rPr>
              <a:t>• Additional Capital Projects </a:t>
            </a:r>
            <a:r>
              <a:rPr lang="en-US" dirty="0" smtClean="0">
                <a:solidFill>
                  <a:srgbClr val="FFFFFF"/>
                </a:solidFill>
              </a:rPr>
              <a:t>						 $ </a:t>
            </a:r>
            <a:r>
              <a:rPr lang="en-US" dirty="0">
                <a:solidFill>
                  <a:srgbClr val="FFFFFF"/>
                </a:solidFill>
              </a:rPr>
              <a:t>1,400,000</a:t>
            </a:r>
          </a:p>
        </p:txBody>
      </p:sp>
    </p:spTree>
    <p:extLst>
      <p:ext uri="{BB962C8B-B14F-4D97-AF65-F5344CB8AC3E}">
        <p14:creationId xmlns:p14="http://schemas.microsoft.com/office/powerpoint/2010/main" val="2349685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E9DA.tmp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pptE9DA.tmp</Template>
  <TotalTime>19815</TotalTime>
  <Words>43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pptE9DA.tmp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Fischetti</dc:creator>
  <cp:lastModifiedBy>Conway, Michael</cp:lastModifiedBy>
  <cp:revision>107</cp:revision>
  <cp:lastPrinted>2022-06-13T15:58:03Z</cp:lastPrinted>
  <dcterms:created xsi:type="dcterms:W3CDTF">2021-12-20T14:17:55Z</dcterms:created>
  <dcterms:modified xsi:type="dcterms:W3CDTF">2022-06-13T20:24:56Z</dcterms:modified>
</cp:coreProperties>
</file>